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511" r:id="rId6"/>
  </p:sldMasterIdLst>
  <p:notesMasterIdLst>
    <p:notesMasterId r:id="rId14"/>
  </p:notesMasterIdLst>
  <p:handoutMasterIdLst>
    <p:handoutMasterId r:id="rId15"/>
  </p:handoutMasterIdLst>
  <p:sldIdLst>
    <p:sldId id="332" r:id="rId7"/>
    <p:sldId id="335" r:id="rId8"/>
    <p:sldId id="339" r:id="rId9"/>
    <p:sldId id="343" r:id="rId10"/>
    <p:sldId id="348" r:id="rId11"/>
    <p:sldId id="345" r:id="rId12"/>
    <p:sldId id="333" r:id="rId1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9"/>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6300A1-328A-4881-90D2-07C7523BECFB}" v="77" dt="2019-08-13T08:10:02.665"/>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918" autoAdjust="0"/>
  </p:normalViewPr>
  <p:slideViewPr>
    <p:cSldViewPr snapToGrid="0">
      <p:cViewPr varScale="1">
        <p:scale>
          <a:sx n="81" d="100"/>
          <a:sy n="81" d="100"/>
        </p:scale>
        <p:origin x="1716" y="8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12/14/2020</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12/14/2020</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1386274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Share objectives – remind Learners of the project aims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3385897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Discuss current use of smart traffic lights in different countries</a:t>
            </a:r>
          </a:p>
          <a:p>
            <a:r>
              <a:rPr lang="en-GB" dirty="0">
                <a:latin typeface="Lato" panose="020F0502020204030203" pitchFamily="34" charset="0"/>
                <a:ea typeface="Lato" panose="020F0502020204030203" pitchFamily="34" charset="0"/>
                <a:cs typeface="Lato" panose="020F0502020204030203" pitchFamily="34" charset="0"/>
              </a:rPr>
              <a:t>Consider how traffic lights will need to change with self-driving and normal cars on the roads together</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549709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latin typeface="Lato" panose="020F0502020204030203" pitchFamily="34" charset="0"/>
                <a:ea typeface="Lato" panose="020F0502020204030203" pitchFamily="34" charset="0"/>
                <a:cs typeface="Lato" panose="020F0502020204030203" pitchFamily="34" charset="0"/>
              </a:rPr>
              <a:t>Ensure </a:t>
            </a:r>
            <a:r>
              <a:rPr lang="en-GB" dirty="0">
                <a:latin typeface="Lato" panose="020F0502020204030203" pitchFamily="34" charset="0"/>
                <a:ea typeface="Lato" panose="020F0502020204030203" pitchFamily="34" charset="0"/>
                <a:cs typeface="Lato" panose="020F0502020204030203" pitchFamily="34" charset="0"/>
              </a:rPr>
              <a:t>Learners</a:t>
            </a:r>
            <a:r>
              <a:rPr lang="en-GB" b="0" dirty="0">
                <a:latin typeface="Lato" panose="020F0502020204030203" pitchFamily="34" charset="0"/>
                <a:ea typeface="Lato" panose="020F0502020204030203" pitchFamily="34" charset="0"/>
                <a:cs typeface="Lato" panose="020F0502020204030203" pitchFamily="34" charset="0"/>
              </a:rPr>
              <a:t> are aware of different types of traffic lights, and how lights differ in other countries – will this need standardising for self-driving cars?</a:t>
            </a:r>
          </a:p>
          <a:p>
            <a:r>
              <a:rPr lang="en-GB" b="0" dirty="0">
                <a:latin typeface="Lato" panose="020F0502020204030203" pitchFamily="34" charset="0"/>
                <a:ea typeface="Lato" panose="020F0502020204030203" pitchFamily="34" charset="0"/>
                <a:cs typeface="Lato" panose="020F0502020204030203" pitchFamily="34" charset="0"/>
              </a:rPr>
              <a:t>Ensure </a:t>
            </a:r>
            <a:r>
              <a:rPr lang="en-GB" dirty="0">
                <a:latin typeface="Lato" panose="020F0502020204030203" pitchFamily="34" charset="0"/>
                <a:ea typeface="Lato" panose="020F0502020204030203" pitchFamily="34" charset="0"/>
                <a:cs typeface="Lato" panose="020F0502020204030203" pitchFamily="34" charset="0"/>
              </a:rPr>
              <a:t>Learners</a:t>
            </a:r>
            <a:r>
              <a:rPr lang="en-GB" b="0" dirty="0">
                <a:latin typeface="Lato" panose="020F0502020204030203" pitchFamily="34" charset="0"/>
                <a:ea typeface="Lato" panose="020F0502020204030203" pitchFamily="34" charset="0"/>
                <a:cs typeface="Lato" panose="020F0502020204030203" pitchFamily="34" charset="0"/>
              </a:rPr>
              <a:t> know the sequence of a set of lights.  In the UK this is RED, RED &amp; AMBER, GREEN, AMBER</a:t>
            </a:r>
          </a:p>
          <a:p>
            <a:r>
              <a:rPr lang="en-GB" b="0" dirty="0">
                <a:latin typeface="Lato" panose="020F0502020204030203" pitchFamily="34" charset="0"/>
                <a:ea typeface="Lato" panose="020F0502020204030203" pitchFamily="34" charset="0"/>
                <a:cs typeface="Lato" panose="020F0502020204030203" pitchFamily="34" charset="0"/>
              </a:rPr>
              <a:t>Discuss why the lights are not always on for the same amount of time – why?</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2257232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1715687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Introduce the task</a:t>
            </a:r>
          </a:p>
          <a:p>
            <a:r>
              <a:rPr lang="en-GB" dirty="0">
                <a:latin typeface="Lato" panose="020F0502020204030203" pitchFamily="34" charset="0"/>
                <a:ea typeface="Lato" panose="020F0502020204030203" pitchFamily="34" charset="0"/>
                <a:cs typeface="Lato" panose="020F0502020204030203" pitchFamily="34" charset="0"/>
              </a:rPr>
              <a:t>Support Learners in their use of Radio blocks and other </a:t>
            </a:r>
            <a:r>
              <a:rPr lang="en-GB" dirty="0"/>
              <a:t>sensors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15946867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6D848DF0-097D-4560-9447-592EE2B146F6}"/>
              </a:ext>
            </a:extLst>
          </p:cNvPr>
          <p:cNvPicPr>
            <a:picLocks noChangeAspect="1"/>
          </p:cNvPicPr>
          <p:nvPr userDrawn="1"/>
        </p:nvPicPr>
        <p:blipFill>
          <a:blip r:embed="rId2">
            <a:extLst>
              <a:ext uri="{28A0092B-C50C-407E-A947-70E740481C1C}">
                <a14:useLocalDpi xmlns:a14="http://schemas.microsoft.com/office/drawing/2010/main" val="0"/>
              </a:ext>
            </a:extLst>
          </a:blip>
          <a:srcRect r="-367"/>
          <a:stretch>
            <a:fillRect/>
          </a:stretch>
        </p:blipFill>
        <p:spPr bwMode="auto">
          <a:xfrm>
            <a:off x="0" y="0"/>
            <a:ext cx="12252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2" name="Rectangle 11">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3" name="Rectangle 12">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707"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26"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8"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99877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2"/>
          <p:cNvSpPr>
            <a:spLocks noGrp="1"/>
          </p:cNvSpPr>
          <p:nvPr>
            <p:ph idx="1"/>
          </p:nvPr>
        </p:nvSpPr>
        <p:spPr>
          <a:xfrm>
            <a:off x="492125" y="1237785"/>
            <a:ext cx="11180867" cy="45952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vl4pPr>
              <a:lnSpc>
                <a:spcPct val="100000"/>
              </a:lnSpc>
              <a:spcAft>
                <a:spcPts val="0"/>
              </a:spcAft>
              <a:buClr>
                <a:schemeClr val="accent1"/>
              </a:buClr>
              <a:defRPr>
                <a:solidFill>
                  <a:srgbClr val="383838"/>
                </a:solidFill>
              </a:defRPr>
            </a:lvl4pPr>
            <a:lvl5pPr>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4189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Click to 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92125" y="2361952"/>
            <a:ext cx="5332941" cy="3605743"/>
          </a:xfrm>
        </p:spPr>
        <p:txBody>
          <a:bodyPr/>
          <a:lstStyle>
            <a:lvl1pPr marL="342900" indent="-342900" algn="just">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2" name="Content Placeholder 3"/>
          <p:cNvSpPr>
            <a:spLocks noGrp="1"/>
          </p:cNvSpPr>
          <p:nvPr>
            <p:ph sz="quarter" idx="21"/>
          </p:nvPr>
        </p:nvSpPr>
        <p:spPr>
          <a:xfrm>
            <a:off x="6339947" y="2361951"/>
            <a:ext cx="5332941" cy="3605743"/>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6978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68E74E5E-FCF5-49A9-B64D-DF3149C4A4D3}"/>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052790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53D234CD-759F-4F63-8BAE-5EF83F4A80C7}"/>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28285B74-8217-47D6-B1F9-41EF84375055}"/>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DA9028-E80A-4D10-A238-5C9D08569859}"/>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4" name="Content Placeholder 3"/>
          <p:cNvSpPr>
            <a:spLocks noGrp="1"/>
          </p:cNvSpPr>
          <p:nvPr>
            <p:ph sz="quarter" idx="19"/>
          </p:nvPr>
        </p:nvSpPr>
        <p:spPr>
          <a:xfrm>
            <a:off x="492125" y="2323016"/>
            <a:ext cx="3359945" cy="3608590"/>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453763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18" name="Text Placeholder 2"/>
          <p:cNvSpPr>
            <a:spLocks noGrp="1"/>
          </p:cNvSpPr>
          <p:nvPr>
            <p:ph idx="1"/>
          </p:nvPr>
        </p:nvSpPr>
        <p:spPr>
          <a:xfrm>
            <a:off x="492789" y="1631112"/>
            <a:ext cx="2606011"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56853" cy="4086426"/>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0377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Content Placeholder 5"/>
          <p:cNvSpPr>
            <a:spLocks noGrp="1"/>
          </p:cNvSpPr>
          <p:nvPr>
            <p:ph sz="quarter" idx="15"/>
          </p:nvPr>
        </p:nvSpPr>
        <p:spPr>
          <a:xfrm>
            <a:off x="9037638" y="1746560"/>
            <a:ext cx="2635250" cy="4086428"/>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92125" y="1746250"/>
            <a:ext cx="8335964"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7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Clr>
                <a:schemeClr val="accent1"/>
              </a:buClr>
              <a:buNone/>
              <a:defRPr/>
            </a:lvl1pPr>
          </a:lstStyle>
          <a:p>
            <a:pPr lvl="0"/>
            <a:r>
              <a:rPr lang="en-US" noProof="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Clr>
                <a:schemeClr val="accent1"/>
              </a:buClr>
              <a:buNone/>
              <a:defRPr/>
            </a:lvl1pPr>
          </a:lstStyle>
          <a:p>
            <a:pPr lvl="0"/>
            <a:r>
              <a:rPr lang="en-US" noProof="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Clr>
                <a:schemeClr val="accent1"/>
              </a:buClr>
              <a:buNone/>
              <a:defRPr/>
            </a:lvl1pPr>
          </a:lstStyle>
          <a:p>
            <a:pPr lvl="0"/>
            <a:r>
              <a:rPr lang="en-US" noProof="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Clr>
                <a:schemeClr val="accent1"/>
              </a:buClr>
              <a:buNone/>
              <a:defRPr/>
            </a:lvl1pPr>
          </a:lstStyle>
          <a:p>
            <a:pPr lvl="0"/>
            <a:r>
              <a:rPr lang="en-US" noProof="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4032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342900" indent="-342900">
              <a:lnSpc>
                <a:spcPct val="100000"/>
              </a:lnSpc>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Clr>
                <a:schemeClr val="accent1"/>
              </a:buClr>
              <a:buNone/>
              <a:defRPr/>
            </a:lvl1pPr>
          </a:lstStyle>
          <a:p>
            <a:pPr lvl="0"/>
            <a:r>
              <a:rPr lang="en-US" noProof="0"/>
              <a:t>Click icon to add picture</a:t>
            </a:r>
          </a:p>
        </p:txBody>
      </p:sp>
    </p:spTree>
    <p:extLst>
      <p:ext uri="{BB962C8B-B14F-4D97-AF65-F5344CB8AC3E}">
        <p14:creationId xmlns:p14="http://schemas.microsoft.com/office/powerpoint/2010/main" val="12084739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a:t>Click icon to add table</a:t>
            </a:r>
          </a:p>
        </p:txBody>
      </p:sp>
    </p:spTree>
    <p:extLst>
      <p:ext uri="{BB962C8B-B14F-4D97-AF65-F5344CB8AC3E}">
        <p14:creationId xmlns:p14="http://schemas.microsoft.com/office/powerpoint/2010/main" val="16004320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720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5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7E5033D9-3668-4017-A592-1CF34695B2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245C7479-AFA1-44A4-A0E2-206B7FC5D44C}"/>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8"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9"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20" name="Rectangle 19">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990" y="-948607"/>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914895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Slide for Full Width Us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2869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sp>
        <p:nvSpPr>
          <p:cNvPr id="2" name="TextBox 26">
            <a:extLst>
              <a:ext uri="{FF2B5EF4-FFF2-40B4-BE49-F238E27FC236}">
                <a16:creationId xmlns:a16="http://schemas.microsoft.com/office/drawing/2014/main" id="{AECFDFC3-E8F8-4A3B-A7B5-C494553698E7}"/>
              </a:ext>
            </a:extLst>
          </p:cNvPr>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5593C93C-1E5D-4C19-8510-510953C83CCF}"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4" name="TextBox 3">
            <a:extLst>
              <a:ext uri="{FF2B5EF4-FFF2-40B4-BE49-F238E27FC236}">
                <a16:creationId xmlns:a16="http://schemas.microsoft.com/office/drawing/2014/main" id="{0511EA66-8035-4072-B874-ABE710416AFE}"/>
              </a:ext>
            </a:extLst>
          </p:cNvPr>
          <p:cNvSpPr txBox="1">
            <a:spLocks noChangeArrowheads="1"/>
          </p:cNvSpPr>
          <p:nvPr userDrawn="1"/>
        </p:nvSpPr>
        <p:spPr bwMode="auto">
          <a:xfrm>
            <a:off x="1757182" y="6432905"/>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705691CA-1385-4202-BB32-7980FD0D4BC4}"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5" name="Rectangle 4">
            <a:extLst>
              <a:ext uri="{FF2B5EF4-FFF2-40B4-BE49-F238E27FC236}">
                <a16:creationId xmlns:a16="http://schemas.microsoft.com/office/drawing/2014/main" id="{A9C7212D-F60C-4C2D-A508-E9F1C351B12C}"/>
              </a:ext>
            </a:extLst>
          </p:cNvPr>
          <p:cNvSpPr>
            <a:spLocks noChangeArrowheads="1"/>
          </p:cNvSpPr>
          <p:nvPr userDrawn="1"/>
        </p:nvSpPr>
        <p:spPr bwMode="auto">
          <a:xfrm>
            <a:off x="1114791" y="536644"/>
            <a:ext cx="44037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Thank You</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Danke</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Merci</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谢谢</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ありがとう</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Gracias</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Kiitos</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ko-KR" altLang="en-US" sz="3600" b="1" i="0" u="none" strike="noStrike" kern="1200" cap="none" spc="0" normalizeH="0" baseline="0" noProof="0">
                <a:ln>
                  <a:noFill/>
                </a:ln>
                <a:solidFill>
                  <a:prstClr val="white"/>
                </a:solidFill>
                <a:effectLst/>
                <a:uLnTx/>
                <a:uFillTx/>
                <a:latin typeface="Calibri" charset="0"/>
                <a:cs typeface="+mn-cs"/>
              </a:rPr>
              <a:t>감사합니다</a:t>
            </a:r>
            <a:endParaRPr kumimoji="0" lang="ko-KR" altLang="en-US" sz="3600" b="0" i="0" u="none" strike="noStrike" kern="1200" cap="none" spc="0" normalizeH="0" baseline="0" noProof="0">
              <a:ln>
                <a:noFill/>
              </a:ln>
              <a:solidFill>
                <a:prstClr val="white"/>
              </a:solidFill>
              <a:effectLst/>
              <a:uLnTx/>
              <a:uFillTx/>
              <a:latin typeface="Calibri" charset="0"/>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rPr>
              <a:t>धन्यवाद</a:t>
            </a:r>
            <a:endParaRPr kumimoji="0" 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e-IL" sz="3600" b="0" i="0" u="none" strike="noStrike" kern="1200" cap="none" spc="0" normalizeH="0" baseline="0" noProof="0">
                <a:ln>
                  <a:noFill/>
                </a:ln>
                <a:solidFill>
                  <a:prstClr val="white"/>
                </a:solidFill>
                <a:effectLst/>
                <a:uLnTx/>
                <a:uFillTx/>
                <a:latin typeface="Calibri" charset="0"/>
                <a:ea typeface="ＭＳ Ｐゴシック" charset="-128"/>
                <a:cs typeface="Arial" panose="020B0604020202020204" pitchFamily="34" charset="0"/>
              </a:rPr>
              <a:t>תודה</a:t>
            </a:r>
            <a:endPar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endParaRPr>
          </a:p>
        </p:txBody>
      </p:sp>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8" name="Picture 7">
            <a:extLst>
              <a:ext uri="{FF2B5EF4-FFF2-40B4-BE49-F238E27FC236}">
                <a16:creationId xmlns:a16="http://schemas.microsoft.com/office/drawing/2014/main" id="{974530B3-2C71-47A4-BAB2-78A35EAF1A59}"/>
              </a:ext>
            </a:extLst>
          </p:cNvPr>
          <p:cNvPicPr>
            <a:picLocks noChangeAspect="1"/>
          </p:cNvPicPr>
          <p:nvPr userDrawn="1"/>
        </p:nvPicPr>
        <p:blipFill>
          <a:blip r:embed="rId2"/>
          <a:stretch>
            <a:fillRect/>
          </a:stretch>
        </p:blipFill>
        <p:spPr>
          <a:xfrm>
            <a:off x="6482271" y="3123385"/>
            <a:ext cx="4201604" cy="611230"/>
          </a:xfrm>
          <a:prstGeom prst="rect">
            <a:avLst/>
          </a:prstGeom>
        </p:spPr>
      </p:pic>
    </p:spTree>
    <p:extLst>
      <p:ext uri="{BB962C8B-B14F-4D97-AF65-F5344CB8AC3E}">
        <p14:creationId xmlns:p14="http://schemas.microsoft.com/office/powerpoint/2010/main" val="367530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sp>
        <p:nvSpPr>
          <p:cNvPr id="2" name="TextBox 26"/>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EF865F52-F038-9143-B10F-EC315F327B49}"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3" name="TextBox 2"/>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23CA994-01FB-B24C-A927-7E3417958BAD}"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4" name="Rectangle 3"/>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p:cNvSpPr>
            <a:spLocks noChangeArrowheads="1"/>
          </p:cNvSpPr>
          <p:nvPr userDrawn="1"/>
        </p:nvSpPr>
        <p:spPr bwMode="auto">
          <a:xfrm>
            <a:off x="728663" y="4800600"/>
            <a:ext cx="5432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The Arm trademarks featured in this presentation are registered trademarks or trademarks of Arm Limited (or its subsidiaries) in the US and/or elsewhere.  All rights reserved.  All other marks featured may be trademarks of their respective owners.</a:t>
            </a: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br>
            <a:r>
              <a:rPr kumimoji="0" lang="en-US" altLang="x-none" sz="1200" b="0" i="0" u="none" strike="noStrike" kern="1200" cap="none" spc="0" normalizeH="0" baseline="0" noProof="0" err="1">
                <a:ln>
                  <a:noFill/>
                </a:ln>
                <a:solidFill>
                  <a:prstClr val="white"/>
                </a:solidFill>
                <a:effectLst/>
                <a:uLnTx/>
                <a:uFillTx/>
                <a:latin typeface="Calibri" charset="0"/>
                <a:ea typeface="ＭＳ Ｐゴシック" charset="-128"/>
                <a:cs typeface="+mn-cs"/>
              </a:rPr>
              <a:t>www.arm.com</a:t>
            </a: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/company/policies/trademarks</a:t>
            </a:r>
          </a:p>
        </p:txBody>
      </p:sp>
      <p:sp>
        <p:nvSpPr>
          <p:cNvPr id="9" name="TextBox 20"/>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rPr>
              <a:t>© 2018 Arm Limited </a:t>
            </a:r>
          </a:p>
        </p:txBody>
      </p:sp>
      <p:pic>
        <p:nvPicPr>
          <p:cNvPr id="8" name="Picture 7">
            <a:extLst>
              <a:ext uri="{FF2B5EF4-FFF2-40B4-BE49-F238E27FC236}">
                <a16:creationId xmlns:a16="http://schemas.microsoft.com/office/drawing/2014/main" id="{3CE9EDFC-9DD0-4ADC-9DE6-C6516087E64B}"/>
              </a:ext>
            </a:extLst>
          </p:cNvPr>
          <p:cNvPicPr>
            <a:picLocks noChangeAspect="1"/>
          </p:cNvPicPr>
          <p:nvPr userDrawn="1"/>
        </p:nvPicPr>
        <p:blipFill>
          <a:blip r:embed="rId2"/>
          <a:stretch>
            <a:fillRect/>
          </a:stretch>
        </p:blipFill>
        <p:spPr>
          <a:xfrm>
            <a:off x="6860962" y="3123385"/>
            <a:ext cx="4201604" cy="611230"/>
          </a:xfrm>
          <a:prstGeom prst="rect">
            <a:avLst/>
          </a:prstGeom>
        </p:spPr>
      </p:pic>
    </p:spTree>
    <p:extLst>
      <p:ext uri="{BB962C8B-B14F-4D97-AF65-F5344CB8AC3E}">
        <p14:creationId xmlns:p14="http://schemas.microsoft.com/office/powerpoint/2010/main" val="22690155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BF7399-A5A6-45BA-979D-565957665B70}"/>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57ADA842-6E77-49F5-886C-490811425F6D}"/>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9" name="Picture 8">
            <a:extLst>
              <a:ext uri="{FF2B5EF4-FFF2-40B4-BE49-F238E27FC236}">
                <a16:creationId xmlns:a16="http://schemas.microsoft.com/office/drawing/2014/main" id="{0EED0DA2-9043-4185-9741-3FE4180093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Click to 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342900" indent="-342900">
              <a:buClr>
                <a:schemeClr val="bg1"/>
              </a:buClr>
              <a:buFont typeface="Arial" charset="0"/>
              <a:buChar cha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237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25C61611-3300-41F4-84AB-94B0AEB16E06}"/>
              </a:ext>
            </a:extLst>
          </p:cNvPr>
          <p:cNvPicPr>
            <a:picLocks noChangeAspect="1"/>
          </p:cNvPicPr>
          <p:nvPr userDrawn="1"/>
        </p:nvPicPr>
        <p:blipFill>
          <a:blip r:embed="rId2">
            <a:extLst>
              <a:ext uri="{28A0092B-C50C-407E-A947-70E740481C1C}">
                <a14:useLocalDpi xmlns:a14="http://schemas.microsoft.com/office/drawing/2010/main" val="0"/>
              </a:ext>
            </a:extLst>
          </a:blip>
          <a:srcRect t="-2"/>
          <a:stretch>
            <a:fillRect/>
          </a:stretch>
        </p:blipFill>
        <p:spPr bwMode="auto">
          <a:xfrm>
            <a:off x="0" y="0"/>
            <a:ext cx="12225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4349E85A-37F4-4B10-9CEF-826A13263882}"/>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7"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8"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511416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012829B4-F003-443D-BAAD-D767D7607653}"/>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333E48"/>
              </a:solidFill>
              <a:effectLst/>
              <a:uLnTx/>
              <a:uFillTx/>
              <a:latin typeface="Calibri" charset="0"/>
              <a:ea typeface="ＭＳ Ｐゴシック" charset="0"/>
              <a:cs typeface="ＭＳ Ｐゴシック" charset="0"/>
            </a:endParaRPr>
          </a:p>
        </p:txBody>
      </p:sp>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21" name="Text Placeholder 28"/>
          <p:cNvSpPr>
            <a:spLocks noGrp="1"/>
          </p:cNvSpPr>
          <p:nvPr>
            <p:ph type="body" sz="quarter" idx="12" hasCustomPrompt="1"/>
          </p:nvPr>
        </p:nvSpPr>
        <p:spPr>
          <a:xfrm>
            <a:off x="6294006" y="5562481"/>
            <a:ext cx="5041572" cy="239159"/>
          </a:xfrm>
        </p:spPr>
        <p:txBody>
          <a:bodyPr/>
          <a:lstStyle>
            <a:lvl1pPr algn="r">
              <a:spcAft>
                <a:spcPts val="600"/>
              </a:spcAft>
              <a:defRPr sz="2000">
                <a:solidFill>
                  <a:schemeClr val="bg1"/>
                </a:solidFill>
              </a:defRPr>
            </a:lvl1pPr>
          </a:lstStyle>
          <a:p>
            <a:pPr lvl="0"/>
            <a:r>
              <a:rPr lang="en-US"/>
              <a:t>Author</a:t>
            </a:r>
          </a:p>
        </p:txBody>
      </p:sp>
      <p:sp>
        <p:nvSpPr>
          <p:cNvPr id="22" name="Text Placeholder 28"/>
          <p:cNvSpPr>
            <a:spLocks noGrp="1"/>
          </p:cNvSpPr>
          <p:nvPr>
            <p:ph type="body" sz="quarter" idx="13" hasCustomPrompt="1"/>
          </p:nvPr>
        </p:nvSpPr>
        <p:spPr>
          <a:xfrm>
            <a:off x="6294006" y="5872361"/>
            <a:ext cx="5041572" cy="239159"/>
          </a:xfrm>
        </p:spPr>
        <p:txBody>
          <a:bodyPr/>
          <a:lstStyle>
            <a:lvl1pPr algn="r">
              <a:spcAft>
                <a:spcPts val="600"/>
              </a:spcAft>
              <a:defRPr sz="2000">
                <a:solidFill>
                  <a:schemeClr val="bg1"/>
                </a:solidFill>
              </a:defRPr>
            </a:lvl1pPr>
          </a:lstStyle>
          <a:p>
            <a:pPr lvl="0"/>
            <a:r>
              <a:rPr lang="en-US"/>
              <a:t>Date</a:t>
            </a:r>
          </a:p>
        </p:txBody>
      </p:sp>
      <p:sp>
        <p:nvSpPr>
          <p:cNvPr id="23" name="Text Placeholder 3"/>
          <p:cNvSpPr>
            <a:spLocks noGrp="1"/>
          </p:cNvSpPr>
          <p:nvPr>
            <p:ph type="body" sz="quarter" idx="14"/>
          </p:nvPr>
        </p:nvSpPr>
        <p:spPr>
          <a:xfrm>
            <a:off x="7071306" y="1639338"/>
            <a:ext cx="4268207" cy="289871"/>
          </a:xfrm>
        </p:spPr>
        <p:txBody>
          <a:bodyPr/>
          <a:lstStyle>
            <a:lvl1pPr marL="0" indent="0" algn="r">
              <a:buNone/>
              <a:defRPr sz="2400" baseline="0">
                <a:solidFill>
                  <a:schemeClr val="bg1"/>
                </a:solidFill>
              </a:defRPr>
            </a:lvl1pPr>
          </a:lstStyle>
          <a:p>
            <a:pPr lvl="0"/>
            <a:r>
              <a:rPr lang="en-US"/>
              <a:t>Click to edit Master text styles</a:t>
            </a:r>
          </a:p>
        </p:txBody>
      </p:sp>
      <p:pic>
        <p:nvPicPr>
          <p:cNvPr id="11" name="Picture 10">
            <a:extLst>
              <a:ext uri="{FF2B5EF4-FFF2-40B4-BE49-F238E27FC236}">
                <a16:creationId xmlns:a16="http://schemas.microsoft.com/office/drawing/2014/main" id="{899C5097-7251-45E1-B2AF-B137762C7DCF}"/>
              </a:ext>
            </a:extLst>
          </p:cNvPr>
          <p:cNvPicPr>
            <a:picLocks noChangeAspect="1"/>
          </p:cNvPicPr>
          <p:nvPr userDrawn="1"/>
        </p:nvPicPr>
        <p:blipFill>
          <a:blip r:embed="rId2"/>
          <a:stretch>
            <a:fillRect/>
          </a:stretch>
        </p:blipFill>
        <p:spPr>
          <a:xfrm>
            <a:off x="804863" y="1731920"/>
            <a:ext cx="4040830" cy="587841"/>
          </a:xfrm>
          <a:prstGeom prst="rect">
            <a:avLst/>
          </a:prstGeom>
        </p:spPr>
      </p:pic>
    </p:spTree>
    <p:extLst>
      <p:ext uri="{BB962C8B-B14F-4D97-AF65-F5344CB8AC3E}">
        <p14:creationId xmlns:p14="http://schemas.microsoft.com/office/powerpoint/2010/main" val="716375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E11C1B9F-CF01-4B19-871A-0E835AC194B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62B52B8-B955-4011-BA1B-3F562C2B9721}"/>
              </a:ext>
            </a:extLst>
          </p:cNvPr>
          <p:cNvSpPr/>
          <p:nvPr userDrawn="1"/>
        </p:nvSpPr>
        <p:spPr>
          <a:xfrm>
            <a:off x="9145588" y="0"/>
            <a:ext cx="94456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29C667FE-5F49-4902-BA4E-5F42CE73BF8F}"/>
              </a:ext>
            </a:extLst>
          </p:cNvPr>
          <p:cNvSpPr/>
          <p:nvPr userDrawn="1"/>
        </p:nvSpPr>
        <p:spPr>
          <a:xfrm rot="5400000">
            <a:off x="5618956" y="-781843"/>
            <a:ext cx="954087" cy="12192000"/>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0"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8"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a:t>Sub header if needed</a:t>
            </a:r>
          </a:p>
        </p:txBody>
      </p:sp>
      <p:pic>
        <p:nvPicPr>
          <p:cNvPr id="9" name="Picture 8">
            <a:extLst>
              <a:ext uri="{FF2B5EF4-FFF2-40B4-BE49-F238E27FC236}">
                <a16:creationId xmlns:a16="http://schemas.microsoft.com/office/drawing/2014/main" id="{6D1E5EE6-EC60-4F36-8250-F6D27EEE174F}"/>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058749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5B8B71E0-69B2-4405-92A4-A8D4317D90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B01617F-3437-4EA0-9F3A-35641BDCD476}"/>
              </a:ext>
            </a:extLst>
          </p:cNvPr>
          <p:cNvSpPr/>
          <p:nvPr userDrawn="1"/>
        </p:nvSpPr>
        <p:spPr>
          <a:xfrm>
            <a:off x="2473325" y="5788025"/>
            <a:ext cx="5715000" cy="957263"/>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B93C7CB8-D0ED-4CBB-A14C-0F5A992AEC32}"/>
              </a:ext>
            </a:extLst>
          </p:cNvPr>
          <p:cNvSpPr/>
          <p:nvPr userDrawn="1"/>
        </p:nvSpPr>
        <p:spPr>
          <a:xfrm rot="5400000">
            <a:off x="8668545" y="3399631"/>
            <a:ext cx="950912" cy="3825875"/>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986458DA-6FE5-4EAB-9430-95208E73E3F5}"/>
              </a:ext>
            </a:extLst>
          </p:cNvPr>
          <p:cNvSpPr/>
          <p:nvPr userDrawn="1"/>
        </p:nvSpPr>
        <p:spPr>
          <a:xfrm rot="5400000">
            <a:off x="8661400" y="-395287"/>
            <a:ext cx="2852737" cy="3798888"/>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EFCF160-BBA0-4263-8872-2E8BE7E83267}"/>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265151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80CE8D38-A1A3-42B2-A2B4-D2CAD399E6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9895B2B-A497-48E9-ADEB-D02F00658322}"/>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CE5602E1-3D6F-4250-94C4-9D35DC940925}"/>
              </a:ext>
            </a:extLst>
          </p:cNvPr>
          <p:cNvSpPr/>
          <p:nvPr userDrawn="1"/>
        </p:nvSpPr>
        <p:spPr>
          <a:xfrm rot="5400000">
            <a:off x="7238207" y="70644"/>
            <a:ext cx="952500" cy="2865437"/>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39F608C9-DD55-416C-933C-355A9DCB6145}"/>
              </a:ext>
            </a:extLst>
          </p:cNvPr>
          <p:cNvSpPr/>
          <p:nvPr userDrawn="1"/>
        </p:nvSpPr>
        <p:spPr>
          <a:xfrm>
            <a:off x="2473325" y="4838700"/>
            <a:ext cx="5715000" cy="955675"/>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39B99F94-93C6-4007-A4D0-E71FCE85B904}"/>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4284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C76D8CDB-659F-4586-B25C-B4DE95CC435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D1C067D-A19A-479C-9DB4-AD81E6604607}"/>
              </a:ext>
            </a:extLst>
          </p:cNvPr>
          <p:cNvSpPr/>
          <p:nvPr userDrawn="1"/>
        </p:nvSpPr>
        <p:spPr>
          <a:xfrm>
            <a:off x="2473325" y="4838700"/>
            <a:ext cx="5715000" cy="955675"/>
          </a:xfrm>
          <a:prstGeom prst="rect">
            <a:avLst/>
          </a:prstGeom>
          <a:solidFill>
            <a:srgbClr val="FFC6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7" name="Rectangle 6">
            <a:extLst>
              <a:ext uri="{FF2B5EF4-FFF2-40B4-BE49-F238E27FC236}">
                <a16:creationId xmlns:a16="http://schemas.microsoft.com/office/drawing/2014/main" id="{928ACF3F-3E27-461E-9EDA-788397E79711}"/>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5D8FA392-092A-4708-90F0-75F695B65C9A}"/>
              </a:ext>
            </a:extLst>
          </p:cNvPr>
          <p:cNvSpPr/>
          <p:nvPr userDrawn="1"/>
        </p:nvSpPr>
        <p:spPr>
          <a:xfrm rot="5400000">
            <a:off x="7238207" y="70644"/>
            <a:ext cx="952500" cy="2865437"/>
          </a:xfrm>
          <a:prstGeom prst="rect">
            <a:avLst/>
          </a:prstGeom>
          <a:solidFill>
            <a:srgbClr val="FF69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5602A8C-9823-4809-982C-93956DD56D78}"/>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941208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hasCustomPrompt="1"/>
          </p:nvPr>
        </p:nvSpPr>
        <p:spPr>
          <a:xfrm>
            <a:off x="505619" y="1248319"/>
            <a:ext cx="11180762" cy="4361361"/>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672783">
              <a:lnSpc>
                <a:spcPct val="100000"/>
              </a:lnSpc>
              <a:spcAft>
                <a:spcPts val="0"/>
              </a:spcAft>
              <a:defRPr>
                <a:solidFill>
                  <a:schemeClr val="tx2"/>
                </a:solidFill>
              </a:defRPr>
            </a:lvl2pPr>
            <a:lvl3pPr marL="947103">
              <a:lnSpc>
                <a:spcPct val="100000"/>
              </a:lnSpc>
              <a:spcAft>
                <a:spcPts val="0"/>
              </a:spcAft>
              <a:defRPr>
                <a:solidFill>
                  <a:schemeClr val="tx2"/>
                </a:solidFill>
              </a:defRPr>
            </a:lvl3pPr>
            <a:lvl4pPr marL="1293178">
              <a:lnSpc>
                <a:spcPct val="100000"/>
              </a:lnSpc>
              <a:spcAft>
                <a:spcPts val="0"/>
              </a:spcAft>
              <a:defRPr>
                <a:solidFill>
                  <a:schemeClr val="tx2"/>
                </a:solidFill>
              </a:defRPr>
            </a:lvl4pPr>
            <a:lvl5pPr marL="1518603">
              <a:lnSpc>
                <a:spcPct val="100000"/>
              </a:lnSpc>
              <a:spcAft>
                <a:spcPts val="0"/>
              </a:spcAft>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90220050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lang="en-US"/>
              <a:t>Click to edit Master title style</a:t>
            </a: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descr="A close up of a sign&#10;&#10;Description generated with very high confidence">
            <a:extLst>
              <a:ext uri="{FF2B5EF4-FFF2-40B4-BE49-F238E27FC236}">
                <a16:creationId xmlns:a16="http://schemas.microsoft.com/office/drawing/2014/main" id="{85C44994-EE29-4E68-942C-33DEE4CDA452}"/>
              </a:ext>
            </a:extLst>
          </p:cNvPr>
          <p:cNvPicPr>
            <a:picLocks noChangeAspect="1"/>
          </p:cNvPicPr>
          <p:nvPr userDrawn="1"/>
        </p:nvPicPr>
        <p:blipFill>
          <a:blip r:embed="rId25"/>
          <a:stretch>
            <a:fillRect/>
          </a:stretch>
        </p:blipFill>
        <p:spPr>
          <a:xfrm>
            <a:off x="9155113" y="6416914"/>
            <a:ext cx="2904881" cy="349690"/>
          </a:xfrm>
          <a:prstGeom prst="rect">
            <a:avLst/>
          </a:prstGeom>
        </p:spPr>
      </p:pic>
      <p:sp>
        <p:nvSpPr>
          <p:cNvPr id="1029" name="TextBox 26"/>
          <p:cNvSpPr txBox="1">
            <a:spLocks noChangeArrowheads="1"/>
          </p:cNvSpPr>
          <p:nvPr userDrawn="1"/>
        </p:nvSpPr>
        <p:spPr bwMode="auto">
          <a:xfrm flipH="1">
            <a:off x="1485798" y="6347664"/>
            <a:ext cx="1092031" cy="138499"/>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682C2D1-8EA8-E748-B66F-74D4D53CF8F8}"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dirty="0">
              <a:ln>
                <a:noFill/>
              </a:ln>
              <a:solidFill>
                <a:srgbClr val="7F7F7F"/>
              </a:solidFill>
              <a:effectLst/>
              <a:uLnTx/>
              <a:uFillTx/>
              <a:latin typeface="Calibri" charset="0"/>
              <a:ea typeface="ＭＳ Ｐゴシック" charset="-128"/>
              <a:cs typeface="+mn-cs"/>
            </a:endParaRPr>
          </a:p>
        </p:txBody>
      </p:sp>
      <p:sp>
        <p:nvSpPr>
          <p:cNvPr id="4" name="Footer Placeholder 3">
            <a:extLst>
              <a:ext uri="{FF2B5EF4-FFF2-40B4-BE49-F238E27FC236}">
                <a16:creationId xmlns:a16="http://schemas.microsoft.com/office/drawing/2014/main" id="{F4AB6087-5F79-4BE7-942A-42714288F3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22558169"/>
      </p:ext>
    </p:extLst>
  </p:cSld>
  <p:clrMap bg1="lt1" tx1="dk1" bg2="lt2" tx2="dk2" accent1="accent1" accent2="accent2" accent3="accent3" accent4="accent4" accent5="accent5" accent6="accent6" hlink="hlink" folHlink="folHlink"/>
  <p:sldLayoutIdLst>
    <p:sldLayoutId id="2147485512" r:id="rId1"/>
    <p:sldLayoutId id="2147485513" r:id="rId2"/>
    <p:sldLayoutId id="2147485514" r:id="rId3"/>
    <p:sldLayoutId id="2147485515" r:id="rId4"/>
    <p:sldLayoutId id="2147485516" r:id="rId5"/>
    <p:sldLayoutId id="2147485517" r:id="rId6"/>
    <p:sldLayoutId id="2147485518" r:id="rId7"/>
    <p:sldLayoutId id="2147485519" r:id="rId8"/>
    <p:sldLayoutId id="2147485520" r:id="rId9"/>
    <p:sldLayoutId id="2147485521" r:id="rId10"/>
    <p:sldLayoutId id="2147485522" r:id="rId11"/>
    <p:sldLayoutId id="2147485523" r:id="rId12"/>
    <p:sldLayoutId id="2147485524" r:id="rId13"/>
    <p:sldLayoutId id="2147485525" r:id="rId14"/>
    <p:sldLayoutId id="2147485526" r:id="rId15"/>
    <p:sldLayoutId id="2147485527" r:id="rId16"/>
    <p:sldLayoutId id="2147485528" r:id="rId17"/>
    <p:sldLayoutId id="2147485529" r:id="rId18"/>
    <p:sldLayoutId id="2147485530" r:id="rId19"/>
    <p:sldLayoutId id="2147485531" r:id="rId20"/>
    <p:sldLayoutId id="2147485532" r:id="rId21"/>
    <p:sldLayoutId id="2147485533" r:id="rId22"/>
    <p:sldLayoutId id="2147485534" r:id="rId2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3000" b="-23000"/>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7694077" y="4485170"/>
            <a:ext cx="4264272" cy="295077"/>
          </a:xfrm>
        </p:spPr>
        <p:txBody>
          <a:bodyPr/>
          <a:lstStyle/>
          <a:p>
            <a:pPr marL="0" indent="0">
              <a:buNone/>
            </a:pPr>
            <a:r>
              <a:rPr lang="en-US" dirty="0"/>
              <a:t>Lesson 13</a:t>
            </a:r>
          </a:p>
        </p:txBody>
      </p:sp>
      <p:sp>
        <p:nvSpPr>
          <p:cNvPr id="2" name="Title 1"/>
          <p:cNvSpPr>
            <a:spLocks noGrp="1"/>
          </p:cNvSpPr>
          <p:nvPr>
            <p:ph type="title"/>
          </p:nvPr>
        </p:nvSpPr>
        <p:spPr/>
        <p:txBody>
          <a:bodyPr/>
          <a:lstStyle/>
          <a:p>
            <a:r>
              <a:rPr lang="en-US" dirty="0"/>
              <a:t>Smart Traffic </a:t>
            </a:r>
            <a:r>
              <a:rPr lang="en-US"/>
              <a:t>Lights Activity 1</a:t>
            </a:r>
            <a:endParaRPr lang="en-US" dirty="0"/>
          </a:p>
        </p:txBody>
      </p:sp>
      <p:pic>
        <p:nvPicPr>
          <p:cNvPr id="8" name="Picture 7">
            <a:extLst>
              <a:ext uri="{FF2B5EF4-FFF2-40B4-BE49-F238E27FC236}">
                <a16:creationId xmlns:a16="http://schemas.microsoft.com/office/drawing/2014/main" id="{CD012B5F-0637-4CE5-B949-1A777FCF8A34}"/>
              </a:ext>
            </a:extLst>
          </p:cNvPr>
          <p:cNvPicPr>
            <a:picLocks noChangeAspect="1"/>
          </p:cNvPicPr>
          <p:nvPr/>
        </p:nvPicPr>
        <p:blipFill>
          <a:blip r:embed="rId4"/>
          <a:stretch>
            <a:fillRect/>
          </a:stretch>
        </p:blipFill>
        <p:spPr>
          <a:xfrm>
            <a:off x="7433677" y="5933061"/>
            <a:ext cx="4280971" cy="62277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1CF7-99B0-4E55-AB7F-A2DA4EB63FE8}"/>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Objectives</a:t>
            </a:r>
          </a:p>
        </p:txBody>
      </p:sp>
      <p:sp>
        <p:nvSpPr>
          <p:cNvPr id="3" name="Content Placeholder 2">
            <a:extLst>
              <a:ext uri="{FF2B5EF4-FFF2-40B4-BE49-F238E27FC236}">
                <a16:creationId xmlns:a16="http://schemas.microsoft.com/office/drawing/2014/main" id="{B4ABD0FF-6D05-4BC0-9EA3-0D47881FB96E}"/>
              </a:ext>
            </a:extLst>
          </p:cNvPr>
          <p:cNvSpPr>
            <a:spLocks noGrp="1"/>
          </p:cNvSpPr>
          <p:nvPr>
            <p:ph idx="1"/>
          </p:nvPr>
        </p:nvSpPr>
        <p:spPr/>
        <p:txBody>
          <a:bodyPr/>
          <a:lstStyle/>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Apply your understanding, computational thinking and programming skills to achieve a goal</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Design and create a smart traffic light system that will communicate with human and robot drivers</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Program a micro:bit to operate a set of traffic lights</a:t>
            </a:r>
            <a:endParaRPr lang="en-GB" sz="28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180439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0EB70-984E-44EC-8EC5-13A34FD19AAC}"/>
              </a:ext>
            </a:extLst>
          </p:cNvPr>
          <p:cNvSpPr>
            <a:spLocks noGrp="1"/>
          </p:cNvSpPr>
          <p:nvPr>
            <p:ph type="title"/>
          </p:nvPr>
        </p:nvSpPr>
        <p:spPr>
          <a:xfrm>
            <a:off x="332327" y="339663"/>
            <a:ext cx="11180763" cy="666750"/>
          </a:xfrm>
        </p:spPr>
        <p:txBody>
          <a:bodyPr/>
          <a:lstStyle/>
          <a:p>
            <a:r>
              <a:rPr lang="en-GB" dirty="0">
                <a:latin typeface="Lato" panose="020F0502020204030203" pitchFamily="34" charset="0"/>
                <a:ea typeface="Lato" panose="020F0502020204030203" pitchFamily="34" charset="0"/>
                <a:cs typeface="Lato" panose="020F0502020204030203" pitchFamily="34" charset="0"/>
              </a:rPr>
              <a:t>Smart Traffic Lights</a:t>
            </a:r>
          </a:p>
        </p:txBody>
      </p:sp>
      <p:sp>
        <p:nvSpPr>
          <p:cNvPr id="3" name="Content Placeholder 2">
            <a:extLst>
              <a:ext uri="{FF2B5EF4-FFF2-40B4-BE49-F238E27FC236}">
                <a16:creationId xmlns:a16="http://schemas.microsoft.com/office/drawing/2014/main" id="{0CA3ABE9-F7E8-49A3-9840-C2214C5922D2}"/>
              </a:ext>
            </a:extLst>
          </p:cNvPr>
          <p:cNvSpPr>
            <a:spLocks noGrp="1"/>
          </p:cNvSpPr>
          <p:nvPr>
            <p:ph idx="1"/>
          </p:nvPr>
        </p:nvSpPr>
        <p:spPr>
          <a:xfrm>
            <a:off x="332327" y="1099726"/>
            <a:ext cx="11385540" cy="4595203"/>
          </a:xfrm>
        </p:spPr>
        <p:txBody>
          <a:bodyPr/>
          <a:lstStyle/>
          <a:p>
            <a:r>
              <a:rPr lang="en-GB" dirty="0">
                <a:latin typeface="Lato" panose="020F0502020204030203" pitchFamily="34" charset="0"/>
                <a:ea typeface="Lato" panose="020F0502020204030203" pitchFamily="34" charset="0"/>
                <a:cs typeface="Lato" panose="020F0502020204030203" pitchFamily="34" charset="0"/>
              </a:rPr>
              <a:t>Smart traffic lights are already in use:</a:t>
            </a:r>
          </a:p>
          <a:p>
            <a:pPr lvl="1">
              <a:spcBef>
                <a:spcPts val="1200"/>
              </a:spcBef>
            </a:pPr>
            <a:r>
              <a:rPr lang="en-GB" sz="2400" dirty="0">
                <a:latin typeface="Lato" panose="020F0502020204030203" pitchFamily="34" charset="0"/>
                <a:ea typeface="Lato" panose="020F0502020204030203" pitchFamily="34" charset="0"/>
                <a:cs typeface="Lato" panose="020F0502020204030203" pitchFamily="34" charset="0"/>
              </a:rPr>
              <a:t>Carnegie Mellon University is piloting smart traffic lights to reduce vehicle emissions in Pittsburgh. The traffic light timings are changed dynamically by communicating with the different lights in the city and adapting for changing driving conditions in order to reduce or avoid congestion</a:t>
            </a:r>
          </a:p>
          <a:p>
            <a:pPr lvl="1">
              <a:spcBef>
                <a:spcPts val="1200"/>
              </a:spcBef>
            </a:pPr>
            <a:r>
              <a:rPr lang="en-GB" sz="2400" dirty="0">
                <a:latin typeface="Lato" panose="020F0502020204030203" pitchFamily="34" charset="0"/>
                <a:ea typeface="Lato" panose="020F0502020204030203" pitchFamily="34" charset="0"/>
                <a:cs typeface="Lato" panose="020F0502020204030203" pitchFamily="34" charset="0"/>
              </a:rPr>
              <a:t>In the UK, traffic lights that monitor vehicle speed and change to red when cars are travelling too fast are already in place – this helps reduce accidents by encourage drivers to slow down to avoid red traffic lights</a:t>
            </a:r>
          </a:p>
          <a:p>
            <a:pPr marL="0" indent="0">
              <a:buNone/>
            </a:pPr>
            <a:endParaRPr lang="en-GB" sz="2000" dirty="0">
              <a:latin typeface="Lato" panose="020F0502020204030203" pitchFamily="34" charset="0"/>
              <a:ea typeface="Lato" panose="020F0502020204030203" pitchFamily="34" charset="0"/>
              <a:cs typeface="Lato" panose="020F0502020204030203" pitchFamily="34" charset="0"/>
            </a:endParaRPr>
          </a:p>
          <a:p>
            <a:pPr marL="0" indent="0">
              <a:buNone/>
            </a:pPr>
            <a:endParaRPr lang="en-GB" sz="20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21968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0EB70-984E-44EC-8EC5-13A34FD19AAC}"/>
              </a:ext>
            </a:extLst>
          </p:cNvPr>
          <p:cNvSpPr>
            <a:spLocks noGrp="1"/>
          </p:cNvSpPr>
          <p:nvPr>
            <p:ph type="title"/>
          </p:nvPr>
        </p:nvSpPr>
        <p:spPr>
          <a:xfrm>
            <a:off x="332327" y="339663"/>
            <a:ext cx="11180763" cy="666750"/>
          </a:xfrm>
        </p:spPr>
        <p:txBody>
          <a:bodyPr/>
          <a:lstStyle/>
          <a:p>
            <a:r>
              <a:rPr lang="en-GB" dirty="0">
                <a:latin typeface="Lato" panose="020F0502020204030203" pitchFamily="34" charset="0"/>
                <a:ea typeface="Lato" panose="020F0502020204030203" pitchFamily="34" charset="0"/>
                <a:cs typeface="Lato" panose="020F0502020204030203" pitchFamily="34" charset="0"/>
              </a:rPr>
              <a:t>Traffic Lights</a:t>
            </a:r>
          </a:p>
        </p:txBody>
      </p:sp>
      <p:sp>
        <p:nvSpPr>
          <p:cNvPr id="3" name="Content Placeholder 2">
            <a:extLst>
              <a:ext uri="{FF2B5EF4-FFF2-40B4-BE49-F238E27FC236}">
                <a16:creationId xmlns:a16="http://schemas.microsoft.com/office/drawing/2014/main" id="{0CA3ABE9-F7E8-49A3-9840-C2214C5922D2}"/>
              </a:ext>
            </a:extLst>
          </p:cNvPr>
          <p:cNvSpPr>
            <a:spLocks noGrp="1"/>
          </p:cNvSpPr>
          <p:nvPr>
            <p:ph idx="1"/>
          </p:nvPr>
        </p:nvSpPr>
        <p:spPr>
          <a:xfrm>
            <a:off x="332327" y="1099726"/>
            <a:ext cx="11634772" cy="4595203"/>
          </a:xfrm>
        </p:spPr>
        <p:txBody>
          <a:bodyPr/>
          <a:lstStyle/>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What is the </a:t>
            </a:r>
            <a:r>
              <a:rPr lang="en-GB" b="1" dirty="0">
                <a:solidFill>
                  <a:srgbClr val="002B49"/>
                </a:solidFill>
                <a:latin typeface="Lato" panose="020F0502020204030203" pitchFamily="34" charset="0"/>
                <a:ea typeface="Lato" panose="020F0502020204030203" pitchFamily="34" charset="0"/>
                <a:cs typeface="Lato" panose="020F0502020204030203" pitchFamily="34" charset="0"/>
              </a:rPr>
              <a:t>sequence</a:t>
            </a:r>
            <a:r>
              <a:rPr lang="en-GB" dirty="0">
                <a:latin typeface="Lato" panose="020F0502020204030203" pitchFamily="34" charset="0"/>
                <a:ea typeface="Lato" panose="020F0502020204030203" pitchFamily="34" charset="0"/>
                <a:cs typeface="Lato" panose="020F0502020204030203" pitchFamily="34" charset="0"/>
              </a:rPr>
              <a:t> of a set of traffic lights?</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Are each light on for the same amount of time?</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Consider how we could use </a:t>
            </a:r>
            <a:r>
              <a:rPr lang="en-GB" dirty="0" err="1">
                <a:latin typeface="Lato" panose="020F0502020204030203" pitchFamily="34" charset="0"/>
                <a:ea typeface="Lato" panose="020F0502020204030203" pitchFamily="34" charset="0"/>
                <a:cs typeface="Lato" panose="020F0502020204030203" pitchFamily="34" charset="0"/>
              </a:rPr>
              <a:t>NeoPixels</a:t>
            </a:r>
            <a:r>
              <a:rPr lang="en-GB" dirty="0">
                <a:latin typeface="Lato" panose="020F0502020204030203" pitchFamily="34" charset="0"/>
                <a:ea typeface="Lato" panose="020F0502020204030203" pitchFamily="34" charset="0"/>
                <a:cs typeface="Lato" panose="020F0502020204030203" pitchFamily="34" charset="0"/>
              </a:rPr>
              <a:t> or  standard LEDs to create the different colours</a:t>
            </a:r>
          </a:p>
          <a:p>
            <a:pPr marL="0" indent="0">
              <a:buNone/>
            </a:pPr>
            <a:endParaRPr lang="en-GB" sz="2000" dirty="0">
              <a:latin typeface="Lato" panose="020F0502020204030203" pitchFamily="34" charset="0"/>
              <a:ea typeface="Lato" panose="020F0502020204030203" pitchFamily="34" charset="0"/>
              <a:cs typeface="Lato" panose="020F0502020204030203" pitchFamily="34" charset="0"/>
            </a:endParaRPr>
          </a:p>
          <a:p>
            <a:pPr marL="0" indent="0">
              <a:buNone/>
            </a:pPr>
            <a:endParaRPr lang="en-GB" sz="2000"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61517539-8CBD-4793-BDD7-E77AD284E164}"/>
              </a:ext>
            </a:extLst>
          </p:cNvPr>
          <p:cNvPicPr>
            <a:picLocks noChangeAspect="1"/>
          </p:cNvPicPr>
          <p:nvPr/>
        </p:nvPicPr>
        <p:blipFill>
          <a:blip r:embed="rId3"/>
          <a:stretch>
            <a:fillRect/>
          </a:stretch>
        </p:blipFill>
        <p:spPr>
          <a:xfrm>
            <a:off x="446842" y="3003997"/>
            <a:ext cx="3047999" cy="2024062"/>
          </a:xfrm>
          <a:prstGeom prst="rect">
            <a:avLst/>
          </a:prstGeom>
        </p:spPr>
      </p:pic>
      <p:pic>
        <p:nvPicPr>
          <p:cNvPr id="5" name="Picture 4">
            <a:extLst>
              <a:ext uri="{FF2B5EF4-FFF2-40B4-BE49-F238E27FC236}">
                <a16:creationId xmlns:a16="http://schemas.microsoft.com/office/drawing/2014/main" id="{177FB0CC-D745-4460-972F-2449E318B56F}"/>
              </a:ext>
            </a:extLst>
          </p:cNvPr>
          <p:cNvPicPr>
            <a:picLocks noChangeAspect="1"/>
          </p:cNvPicPr>
          <p:nvPr/>
        </p:nvPicPr>
        <p:blipFill>
          <a:blip r:embed="rId4"/>
          <a:stretch>
            <a:fillRect/>
          </a:stretch>
        </p:blipFill>
        <p:spPr>
          <a:xfrm>
            <a:off x="3699029" y="3032826"/>
            <a:ext cx="3734540" cy="2800905"/>
          </a:xfrm>
          <a:prstGeom prst="rect">
            <a:avLst/>
          </a:prstGeom>
        </p:spPr>
      </p:pic>
      <p:pic>
        <p:nvPicPr>
          <p:cNvPr id="6" name="Picture 5">
            <a:extLst>
              <a:ext uri="{FF2B5EF4-FFF2-40B4-BE49-F238E27FC236}">
                <a16:creationId xmlns:a16="http://schemas.microsoft.com/office/drawing/2014/main" id="{F2C7D556-D52A-422F-9BDD-A8AD5EC91835}"/>
              </a:ext>
            </a:extLst>
          </p:cNvPr>
          <p:cNvPicPr>
            <a:picLocks noChangeAspect="1"/>
          </p:cNvPicPr>
          <p:nvPr/>
        </p:nvPicPr>
        <p:blipFill>
          <a:blip r:embed="rId5"/>
          <a:stretch>
            <a:fillRect/>
          </a:stretch>
        </p:blipFill>
        <p:spPr>
          <a:xfrm>
            <a:off x="8049673" y="3028387"/>
            <a:ext cx="3810000" cy="2857500"/>
          </a:xfrm>
          <a:prstGeom prst="rect">
            <a:avLst/>
          </a:prstGeom>
        </p:spPr>
      </p:pic>
    </p:spTree>
    <p:extLst>
      <p:ext uri="{BB962C8B-B14F-4D97-AF65-F5344CB8AC3E}">
        <p14:creationId xmlns:p14="http://schemas.microsoft.com/office/powerpoint/2010/main" val="1599752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F696A-83B3-42C8-A9DC-3E405C98BD6B}"/>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Design the traffic light </a:t>
            </a:r>
          </a:p>
        </p:txBody>
      </p:sp>
      <p:sp>
        <p:nvSpPr>
          <p:cNvPr id="3" name="Content Placeholder 2">
            <a:extLst>
              <a:ext uri="{FF2B5EF4-FFF2-40B4-BE49-F238E27FC236}">
                <a16:creationId xmlns:a16="http://schemas.microsoft.com/office/drawing/2014/main" id="{CBF34E17-19C3-4C52-A724-43FD114A4F45}"/>
              </a:ext>
            </a:extLst>
          </p:cNvPr>
          <p:cNvSpPr>
            <a:spLocks noGrp="1"/>
          </p:cNvSpPr>
          <p:nvPr>
            <p:ph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Use the design worksheet to plan out your street light</a:t>
            </a:r>
          </a:p>
          <a:p>
            <a:r>
              <a:rPr lang="en-GB" dirty="0">
                <a:latin typeface="Lato" panose="020F0502020204030203" pitchFamily="34" charset="0"/>
                <a:ea typeface="Lato" panose="020F0502020204030203" pitchFamily="34" charset="0"/>
                <a:cs typeface="Lato" panose="020F0502020204030203" pitchFamily="34" charset="0"/>
              </a:rPr>
              <a:t>You will be adding the ‘smart’ features next lesson</a:t>
            </a:r>
          </a:p>
        </p:txBody>
      </p:sp>
      <p:pic>
        <p:nvPicPr>
          <p:cNvPr id="5" name="Picture 4">
            <a:extLst>
              <a:ext uri="{FF2B5EF4-FFF2-40B4-BE49-F238E27FC236}">
                <a16:creationId xmlns:a16="http://schemas.microsoft.com/office/drawing/2014/main" id="{1C699311-1285-4DF9-BAA1-D8BE1B46E897}"/>
              </a:ext>
            </a:extLst>
          </p:cNvPr>
          <p:cNvPicPr>
            <a:picLocks noChangeAspect="1"/>
          </p:cNvPicPr>
          <p:nvPr/>
        </p:nvPicPr>
        <p:blipFill>
          <a:blip r:embed="rId3"/>
          <a:stretch>
            <a:fillRect/>
          </a:stretch>
        </p:blipFill>
        <p:spPr>
          <a:xfrm>
            <a:off x="2206488" y="2383448"/>
            <a:ext cx="6019370" cy="4179277"/>
          </a:xfrm>
          <a:prstGeom prst="rect">
            <a:avLst/>
          </a:prstGeom>
        </p:spPr>
      </p:pic>
    </p:spTree>
    <p:extLst>
      <p:ext uri="{BB962C8B-B14F-4D97-AF65-F5344CB8AC3E}">
        <p14:creationId xmlns:p14="http://schemas.microsoft.com/office/powerpoint/2010/main" val="3484249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D6CA0-8110-47F4-A08D-1E356FC04797}"/>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Smart Traffic Lights PBL</a:t>
            </a:r>
          </a:p>
        </p:txBody>
      </p:sp>
      <p:sp>
        <p:nvSpPr>
          <p:cNvPr id="3" name="Content Placeholder 2">
            <a:extLst>
              <a:ext uri="{FF2B5EF4-FFF2-40B4-BE49-F238E27FC236}">
                <a16:creationId xmlns:a16="http://schemas.microsoft.com/office/drawing/2014/main" id="{33DFAED8-60C3-46B7-B310-F1CB45DB645C}"/>
              </a:ext>
            </a:extLst>
          </p:cNvPr>
          <p:cNvSpPr>
            <a:spLocks noGrp="1"/>
          </p:cNvSpPr>
          <p:nvPr>
            <p:ph idx="1"/>
          </p:nvPr>
        </p:nvSpPr>
        <p:spPr>
          <a:xfrm>
            <a:off x="492125" y="1237785"/>
            <a:ext cx="11180867" cy="4976584"/>
          </a:xfrm>
        </p:spPr>
        <p:txBody>
          <a:bodyPr/>
          <a:lstStyle/>
          <a:p>
            <a:pPr marL="0" indent="0">
              <a:spcBef>
                <a:spcPts val="1200"/>
              </a:spcBef>
              <a:buNone/>
            </a:pPr>
            <a:r>
              <a:rPr lang="en-US" b="1" dirty="0">
                <a:latin typeface="Lato" panose="020F0502020204030203" pitchFamily="34" charset="0"/>
                <a:ea typeface="Lato" panose="020F0502020204030203" pitchFamily="34" charset="0"/>
                <a:cs typeface="Lato" panose="020F0502020204030203" pitchFamily="34" charset="0"/>
              </a:rPr>
              <a:t>Success Criteria</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Apply your understanding computational thinking and programming skills to achieve a goal</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Design and create a smart traffic light system that will communicate with human and robot drivers</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Program a micro:bit to act as a functional traffic light</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Try incorporating a line sensor to ensure the car stops are the right place if the traffic light is on stop or could the ultrasonic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sensor</a:t>
            </a:r>
            <a:r>
              <a:rPr lang="en-US" dirty="0">
                <a:latin typeface="Lato" panose="020F0502020204030203" pitchFamily="34" charset="0"/>
                <a:ea typeface="Lato" panose="020F0502020204030203" pitchFamily="34" charset="0"/>
                <a:cs typeface="Lato" panose="020F0502020204030203" pitchFamily="34" charset="0"/>
              </a:rPr>
              <a:t> be employed here also?</a:t>
            </a:r>
          </a:p>
          <a:p>
            <a:pPr marL="0" indent="0">
              <a:buNone/>
            </a:pPr>
            <a:endParaRPr lang="en-GB" sz="20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244367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4259265"/>
      </p:ext>
    </p:extLst>
  </p:cSld>
  <p:clrMapOvr>
    <a:masterClrMapping/>
  </p:clrMapOvr>
</p:sld>
</file>

<file path=ppt/theme/theme1.xml><?xml version="1.0" encoding="utf-8"?>
<a:theme xmlns:a="http://schemas.openxmlformats.org/drawingml/2006/main" name="1_Arm_PPT_Public">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Slide deck template" id="{EBD0F82C-B29A-419D-9CAF-EE093087092D}" vid="{2C60A0D2-D733-4FD8-9890-1E1CFEC48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customXsn xmlns="http://schemas.microsoft.com/office/2006/metadata/customXsn">
  <xsnLocation/>
  <cached>True</cached>
  <openByDefault>True</openByDefault>
  <xsnScope/>
</customXsn>
</file>

<file path=customXml/item2.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2.xml><?xml version="1.0" encoding="utf-8"?>
<ds:datastoreItem xmlns:ds="http://schemas.openxmlformats.org/officeDocument/2006/customXml" ds:itemID="{B61D4E06-5D3F-4994-A4A7-4BA626FA722D}">
  <ds:schemaRefs>
    <ds:schemaRef ds:uri="http://schemas.microsoft.com/office/2006/metadata/properties"/>
    <ds:schemaRef ds:uri="http://schemas.microsoft.com/office/infopath/2007/PartnerControls"/>
    <ds:schemaRef ds:uri="f2ad5090-61a8-4b8c-ab70-68f4ff4d1933"/>
    <ds:schemaRef ds:uri="c0950e01-db07-4e41-9c32-b7a8e9fccc9b"/>
    <ds:schemaRef ds:uri="http://schemas.microsoft.com/sharepoint/v3"/>
    <ds:schemaRef ds:uri="http://schemas.microsoft.com/sharepoint/v3/fields"/>
  </ds:schemaRefs>
</ds:datastoreItem>
</file>

<file path=customXml/itemProps3.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4.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1E7F2E56-8924-419D-99E9-79DB71144EB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Arm_PPT_2017_confidential_restricted</Template>
  <TotalTime>0</TotalTime>
  <Words>409</Words>
  <Application>Microsoft Office PowerPoint</Application>
  <PresentationFormat>Widescreen</PresentationFormat>
  <Paragraphs>37</Paragraphs>
  <Slides>7</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Lato</vt:lpstr>
      <vt:lpstr>Wingdings</vt:lpstr>
      <vt:lpstr>1_Arm_PPT_Public</vt:lpstr>
      <vt:lpstr>Smart Traffic Lights Activity 1</vt:lpstr>
      <vt:lpstr>Objectives</vt:lpstr>
      <vt:lpstr>Smart Traffic Lights</vt:lpstr>
      <vt:lpstr>Traffic Lights</vt:lpstr>
      <vt:lpstr>Design the traffic light </vt:lpstr>
      <vt:lpstr>Smart Traffic Lights PBL</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Extension ideas for Streetlight</dc:title>
  <dc:subject/>
  <dc:creator/>
  <cp:keywords/>
  <dc:description/>
  <cp:lastModifiedBy/>
  <cp:revision>1</cp:revision>
  <dcterms:created xsi:type="dcterms:W3CDTF">2017-09-19T22:21:35Z</dcterms:created>
  <dcterms:modified xsi:type="dcterms:W3CDTF">2020-12-14T13:13:09Z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